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6" r:id="rId1"/>
  </p:sldMasterIdLst>
  <p:notesMasterIdLst>
    <p:notesMasterId r:id="rId17"/>
  </p:notesMasterIdLst>
  <p:sldIdLst>
    <p:sldId id="482" r:id="rId2"/>
    <p:sldId id="499" r:id="rId3"/>
    <p:sldId id="497" r:id="rId4"/>
    <p:sldId id="514" r:id="rId5"/>
    <p:sldId id="515" r:id="rId6"/>
    <p:sldId id="516" r:id="rId7"/>
    <p:sldId id="502" r:id="rId8"/>
    <p:sldId id="517" r:id="rId9"/>
    <p:sldId id="524" r:id="rId10"/>
    <p:sldId id="519" r:id="rId11"/>
    <p:sldId id="522" r:id="rId12"/>
    <p:sldId id="520" r:id="rId13"/>
    <p:sldId id="521" r:id="rId14"/>
    <p:sldId id="510" r:id="rId15"/>
    <p:sldId id="523" r:id="rId16"/>
  </p:sldIdLst>
  <p:sldSz cx="12192000" cy="6858000"/>
  <p:notesSz cx="6742113" cy="9872663"/>
  <p:defaultTextStyle>
    <a:defPPr>
      <a:defRPr lang="tr-TR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D15"/>
    <a:srgbClr val="1A247E"/>
    <a:srgbClr val="003399"/>
    <a:srgbClr val="C6B48C"/>
    <a:srgbClr val="B9A372"/>
    <a:srgbClr val="178482"/>
    <a:srgbClr val="324256"/>
    <a:srgbClr val="AB9055"/>
    <a:srgbClr val="1A5B79"/>
    <a:srgbClr val="3D4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6374" autoAdjust="0"/>
  </p:normalViewPr>
  <p:slideViewPr>
    <p:cSldViewPr>
      <p:cViewPr varScale="1">
        <p:scale>
          <a:sx n="79" d="100"/>
          <a:sy n="79" d="100"/>
        </p:scale>
        <p:origin x="126" y="630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317" cy="494029"/>
          </a:xfrm>
          <a:prstGeom prst="rect">
            <a:avLst/>
          </a:prstGeom>
        </p:spPr>
        <p:txBody>
          <a:bodyPr vert="horz" lIns="90808" tIns="45404" rIns="90808" bIns="45404" rtlCol="0"/>
          <a:lstStyle>
            <a:lvl1pPr algn="l" defTabSz="10654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8223" y="0"/>
            <a:ext cx="2922317" cy="494029"/>
          </a:xfrm>
          <a:prstGeom prst="rect">
            <a:avLst/>
          </a:prstGeom>
        </p:spPr>
        <p:txBody>
          <a:bodyPr vert="horz" lIns="90808" tIns="45404" rIns="90808" bIns="45404" rtlCol="0"/>
          <a:lstStyle>
            <a:lvl1pPr algn="r" defTabSz="10654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194ED0-5D93-4A5E-921E-5A02885051D0}" type="datetimeFigureOut">
              <a:rPr lang="tr-TR"/>
              <a:pPr>
                <a:defRPr/>
              </a:pPr>
              <a:t>25.12.2023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8" tIns="45404" rIns="90808" bIns="45404" rtlCol="0" anchor="ctr"/>
          <a:lstStyle/>
          <a:p>
            <a:pPr lv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898" y="4689319"/>
            <a:ext cx="5394321" cy="4443093"/>
          </a:xfrm>
          <a:prstGeom prst="rect">
            <a:avLst/>
          </a:prstGeom>
        </p:spPr>
        <p:txBody>
          <a:bodyPr vert="horz" lIns="90808" tIns="45404" rIns="90808" bIns="45404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377057"/>
            <a:ext cx="2922317" cy="494028"/>
          </a:xfrm>
          <a:prstGeom prst="rect">
            <a:avLst/>
          </a:prstGeom>
        </p:spPr>
        <p:txBody>
          <a:bodyPr vert="horz" lIns="90808" tIns="45404" rIns="90808" bIns="45404" rtlCol="0" anchor="b"/>
          <a:lstStyle>
            <a:lvl1pPr algn="l" defTabSz="10654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8223" y="9377057"/>
            <a:ext cx="2922317" cy="494028"/>
          </a:xfrm>
          <a:prstGeom prst="rect">
            <a:avLst/>
          </a:prstGeom>
        </p:spPr>
        <p:txBody>
          <a:bodyPr vert="horz" lIns="90808" tIns="45404" rIns="90808" bIns="45404" rtlCol="0" anchor="b"/>
          <a:lstStyle>
            <a:lvl1pPr algn="r" defTabSz="106544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F34244-0822-4B86-88E5-145952881ED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7171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34244-0822-4B86-88E5-145952881ED3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306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34244-0822-4B86-88E5-145952881ED3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0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34244-0822-4B86-88E5-145952881ED3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66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34244-0822-4B86-88E5-145952881ED3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82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34244-0822-4B86-88E5-145952881ED3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9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BC3E-17C3-4F0C-9E0A-49EF00FED393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223346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E6A75-14DC-4A85-9008-EDCC17C92755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44113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1D75-5F39-4A8A-9CF9-4883D7F04580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60412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32354-573E-411B-B17A-6540F3B36DFD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75305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2CB89-A337-4222-81E6-D60614487CF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91180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0B2EE-9A23-4262-9117-FD3C263759E1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2460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5EF90-8E0E-450B-8FB7-B0CED4BF05AC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929775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0BBDA-5377-4709-80D3-26584B65339C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710842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86741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1C6B7-4DA7-4E1C-8885-69D238DEF61C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81740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AA350-1CA5-401B-98B4-5D3B16399F7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724990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dirty="0"/>
              <a:t>18.07.2018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A29E78-8B73-4B6E-9FC3-E5FF44A73481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986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ransition spd="slow">
    <p:wip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719254" y="2196194"/>
            <a:ext cx="18473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1575" dirty="0"/>
          </a:p>
        </p:txBody>
      </p:sp>
      <p:sp>
        <p:nvSpPr>
          <p:cNvPr id="10" name="Dikdörtgen 9"/>
          <p:cNvSpPr/>
          <p:nvPr/>
        </p:nvSpPr>
        <p:spPr>
          <a:xfrm>
            <a:off x="0" y="-10655"/>
            <a:ext cx="12192000" cy="48732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 flipV="1">
            <a:off x="0" y="6453336"/>
            <a:ext cx="12192000" cy="404664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F06D1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5" t="-1760" r="27897" b="31309"/>
          <a:stretch/>
        </p:blipFill>
        <p:spPr>
          <a:xfrm>
            <a:off x="5087888" y="567580"/>
            <a:ext cx="1596369" cy="1484994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2C7CD77B-91D1-4CC6-8FEA-2F489704878B}"/>
              </a:ext>
            </a:extLst>
          </p:cNvPr>
          <p:cNvSpPr txBox="1"/>
          <p:nvPr/>
        </p:nvSpPr>
        <p:spPr>
          <a:xfrm>
            <a:off x="604962" y="2143482"/>
            <a:ext cx="10801200" cy="3013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ve 9. Sınıflar </a:t>
            </a:r>
          </a:p>
          <a:p>
            <a:pPr algn="ctr">
              <a:lnSpc>
                <a:spcPct val="150000"/>
              </a:lnSpc>
            </a:pPr>
            <a:r>
              <a:rPr lang="tr-TR" sz="4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TÜRKİYE GENELİ ORTAK SINAVLAR </a:t>
            </a:r>
          </a:p>
          <a:p>
            <a:pPr algn="ctr">
              <a:lnSpc>
                <a:spcPct val="150000"/>
              </a:lnSpc>
            </a:pPr>
            <a:r>
              <a:rPr lang="tr-TR" sz="4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BİLGİLENDİRME TOPLANTISI</a:t>
            </a:r>
          </a:p>
        </p:txBody>
      </p:sp>
    </p:spTree>
    <p:extLst>
      <p:ext uri="{BB962C8B-B14F-4D97-AF65-F5344CB8AC3E}">
        <p14:creationId xmlns:p14="http://schemas.microsoft.com/office/powerpoint/2010/main" val="3099914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van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1" y="4302968"/>
            <a:ext cx="11856640" cy="2150367"/>
          </a:xfrm>
        </p:spPr>
        <p:txBody>
          <a:bodyPr>
            <a:normAutofit fontScale="92500" lnSpcReduction="20000"/>
          </a:bodyPr>
          <a:lstStyle/>
          <a:p>
            <a:pPr marL="800100" marR="478790" lvl="1" indent="-342900" algn="just">
              <a:spcBef>
                <a:spcPts val="64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80060" algn="l"/>
              </a:tabLst>
            </a:pP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Kaynaştırma yoluyla eğitim ve öğretimlerine devam eden öğrencilere yönelik ölçme değerlendirme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faaliyetlerinde Bireyselleştirilmiş Eğitim Programı (BEP) esas alınır. Bu nedenle söz konusu öğrencilere</a:t>
            </a:r>
            <a:r>
              <a:rPr lang="tr-TR" spc="-25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diğer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öğrenciler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ile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birlikte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ortak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yazılı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sınav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esnasında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kendi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öğretmenlerinin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hazırladığı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sınav</a:t>
            </a:r>
            <a:r>
              <a:rPr lang="tr-TR" spc="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tr-TR" spc="-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uygulanacaktır. Bu öğrenciler diğer öğrencilerle beraber aynı sınıfta sınava girebileceği gibi özel durumlarda farklı bir sınıfta da sınava girebileceklerdir. Bu öğrencilerin sınavlarının değerlendirilmesi branş/alan öğretmenleri tarafından yapılacaktır.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 öğrenciler için salon gözetmen öğretmeni tarafından optik forma öğrenci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bilgileri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doldurularak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“Sınava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Girmedi”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olarak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işaretlenecektir.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Salon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yoklama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listesindeki</a:t>
            </a:r>
            <a:r>
              <a:rPr lang="tr-TR" b="1" spc="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açıklama</a:t>
            </a:r>
            <a:r>
              <a:rPr lang="tr-TR" b="1" spc="-6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kısmında</a:t>
            </a:r>
            <a:r>
              <a:rPr lang="tr-TR" b="1" spc="-6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u="sng" spc="-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“BEP</a:t>
            </a:r>
            <a:r>
              <a:rPr lang="tr-TR" b="1" u="sng" spc="-5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u="sng" spc="-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Kapsamında</a:t>
            </a:r>
            <a:r>
              <a:rPr lang="tr-TR" b="1" spc="-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”</a:t>
            </a:r>
            <a:r>
              <a:rPr lang="tr-TR" b="1" spc="-6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ifadesi</a:t>
            </a:r>
            <a:r>
              <a:rPr lang="tr-TR" b="1" spc="-5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yazılacaktır.</a:t>
            </a:r>
            <a:r>
              <a:rPr lang="tr-TR" b="1" spc="-6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</a:t>
            </a:r>
            <a:r>
              <a:rPr lang="tr-TR" b="1" spc="-6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öğrencilerin</a:t>
            </a:r>
            <a:r>
              <a:rPr lang="tr-TR" b="1" spc="-6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optik</a:t>
            </a:r>
            <a:r>
              <a:rPr lang="tr-TR" b="1" spc="-6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formları</a:t>
            </a:r>
            <a:r>
              <a:rPr lang="tr-TR" b="1" spc="-5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</a:t>
            </a:r>
            <a:r>
              <a:rPr lang="tr-TR" b="1" spc="-10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diğer</a:t>
            </a:r>
            <a:r>
              <a:rPr lang="tr-TR" b="1" spc="-26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optik</a:t>
            </a:r>
            <a:r>
              <a:rPr lang="tr-TR" b="1" spc="-4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formlar</a:t>
            </a:r>
            <a:r>
              <a:rPr lang="tr-TR" b="1" spc="-4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ile</a:t>
            </a:r>
            <a:r>
              <a:rPr lang="tr-TR" b="1" spc="-6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birlikte</a:t>
            </a:r>
            <a:r>
              <a:rPr lang="tr-TR" b="1" spc="-4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okul</a:t>
            </a:r>
            <a:r>
              <a:rPr lang="tr-TR" b="1" spc="-4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ortak</a:t>
            </a:r>
            <a:r>
              <a:rPr lang="tr-TR" b="1" spc="-1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yazılı</a:t>
            </a:r>
            <a:r>
              <a:rPr lang="tr-TR" b="1" spc="-3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sınav komisyonuna</a:t>
            </a:r>
            <a:r>
              <a:rPr lang="tr-TR" b="1" spc="-3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teslim</a:t>
            </a:r>
            <a:r>
              <a:rPr lang="tr-TR" b="1" spc="-15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r-TR" b="1" spc="-2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edilecektir.</a:t>
            </a:r>
            <a:endParaRPr lang="tr-TR" sz="2800" spc="-2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0E4376E-153A-4E2F-B3B5-25446244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85AD5F-F1B8-4667-90D1-1B6A4AD08667}"/>
              </a:ext>
            </a:extLst>
          </p:cNvPr>
          <p:cNvSpPr txBox="1"/>
          <p:nvPr/>
        </p:nvSpPr>
        <p:spPr>
          <a:xfrm>
            <a:off x="474073" y="836712"/>
            <a:ext cx="1116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8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17AF18C-DAE8-4D21-A438-9DD232F4CDCB}"/>
              </a:ext>
            </a:extLst>
          </p:cNvPr>
          <p:cNvSpPr txBox="1"/>
          <p:nvPr/>
        </p:nvSpPr>
        <p:spPr>
          <a:xfrm>
            <a:off x="695400" y="169476"/>
            <a:ext cx="7015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AĞRI </a:t>
            </a:r>
            <a:r>
              <a:rPr lang="tr-TR" sz="2800" b="1" dirty="0" smtClean="0">
                <a:solidFill>
                  <a:srgbClr val="FF0000"/>
                </a:solidFill>
              </a:rPr>
              <a:t>İL GENELİ </a:t>
            </a:r>
            <a:r>
              <a:rPr lang="tr-TR" sz="2800" b="1" dirty="0" smtClean="0">
                <a:solidFill>
                  <a:srgbClr val="00B0F0"/>
                </a:solidFill>
              </a:rPr>
              <a:t>ORTAK YAZILI SINAV</a:t>
            </a:r>
          </a:p>
          <a:p>
            <a:r>
              <a:rPr lang="tr-TR" sz="2800" b="1" dirty="0" smtClean="0">
                <a:solidFill>
                  <a:srgbClr val="00B0F0"/>
                </a:solidFill>
              </a:rPr>
              <a:t>GENEL AÇIKLAMALAR :</a:t>
            </a:r>
            <a:endParaRPr lang="tr-TR" sz="2800" b="1" dirty="0">
              <a:solidFill>
                <a:srgbClr val="00B0F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3" y="1235563"/>
            <a:ext cx="10647459" cy="29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81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0E4376E-153A-4E2F-B3B5-25446244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85AD5F-F1B8-4667-90D1-1B6A4AD08667}"/>
              </a:ext>
            </a:extLst>
          </p:cNvPr>
          <p:cNvSpPr txBox="1"/>
          <p:nvPr/>
        </p:nvSpPr>
        <p:spPr>
          <a:xfrm>
            <a:off x="5231903" y="836712"/>
            <a:ext cx="64034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/>
              <a:t>İl geneli ortak yazılı sınavda yanda yer alan </a:t>
            </a:r>
            <a:r>
              <a:rPr lang="tr-TR" sz="1800" b="1" dirty="0" smtClean="0"/>
              <a:t>YEDEK BOŞ OPTİK</a:t>
            </a:r>
            <a:r>
              <a:rPr lang="tr-TR" sz="1800" dirty="0" smtClean="0"/>
              <a:t>  örneğidir. Eğer öğrenciye ait optik cevap kağıdı yoksa öğrenciler tarafından doldurulması gerekli yerler (kurum kodu, öğrenci numarası, öğrenci ve okul bilgileri, ders kodu, kitapçık türü, imzası ,gözetmen öğretmene ait yer de ) </a:t>
            </a:r>
            <a:r>
              <a:rPr lang="tr-TR" sz="1800" b="1" dirty="0" smtClean="0"/>
              <a:t>kurşun kalemle </a:t>
            </a:r>
            <a:r>
              <a:rPr lang="tr-TR" sz="1800" dirty="0" smtClean="0"/>
              <a:t>dolduracak. </a:t>
            </a:r>
            <a:endParaRPr lang="tr-TR" sz="18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17AF18C-DAE8-4D21-A438-9DD232F4CDCB}"/>
              </a:ext>
            </a:extLst>
          </p:cNvPr>
          <p:cNvSpPr txBox="1"/>
          <p:nvPr/>
        </p:nvSpPr>
        <p:spPr>
          <a:xfrm>
            <a:off x="695400" y="169476"/>
            <a:ext cx="701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Sınav Uygulaması ve Yapılacak İşlemler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E3CDCC2-3FAB-4428-9C52-1B478E365024}"/>
              </a:ext>
            </a:extLst>
          </p:cNvPr>
          <p:cNvSpPr txBox="1"/>
          <p:nvPr/>
        </p:nvSpPr>
        <p:spPr>
          <a:xfrm>
            <a:off x="4871865" y="4490687"/>
            <a:ext cx="712879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800" b="1" u="sng" dirty="0" smtClean="0">
                <a:solidFill>
                  <a:srgbClr val="FF0000"/>
                </a:solidFill>
              </a:rPr>
              <a:t>UYARI: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800" dirty="0" smtClean="0"/>
              <a:t>Öğrencilerin </a:t>
            </a:r>
            <a:r>
              <a:rPr lang="tr-TR" sz="1800" dirty="0"/>
              <a:t>optik formları - özellikle formun solunda </a:t>
            </a:r>
            <a:r>
              <a:rPr lang="tr-TR" sz="1800" dirty="0" smtClean="0"/>
              <a:t>yer alan siyah referans </a:t>
            </a:r>
            <a:r>
              <a:rPr lang="tr-TR" sz="1800" dirty="0"/>
              <a:t>çizgilerini (</a:t>
            </a:r>
            <a:r>
              <a:rPr lang="tr-TR" sz="1800" b="1" dirty="0"/>
              <a:t>time </a:t>
            </a:r>
            <a:r>
              <a:rPr lang="tr-TR" sz="1800" b="1" dirty="0" err="1"/>
              <a:t>maker</a:t>
            </a:r>
            <a:r>
              <a:rPr lang="tr-TR" sz="1800" dirty="0"/>
              <a:t>) karalamadığını ve herhangi bir şekilde forma zarar vermediğini kontrol </a:t>
            </a:r>
            <a:r>
              <a:rPr lang="tr-TR" sz="1800" dirty="0" smtClean="0"/>
              <a:t>edelim,</a:t>
            </a:r>
            <a:r>
              <a:rPr lang="tr-TR" dirty="0"/>
              <a:t> </a:t>
            </a:r>
            <a:r>
              <a:rPr lang="tr-TR" sz="1800" dirty="0"/>
              <a:t>f</a:t>
            </a:r>
            <a:r>
              <a:rPr lang="tr-TR" sz="1800" dirty="0" smtClean="0"/>
              <a:t>orm </a:t>
            </a:r>
            <a:r>
              <a:rPr lang="tr-TR" sz="1800" dirty="0"/>
              <a:t>üzerinde kesinlikle gereksiz yere karalama </a:t>
            </a:r>
            <a:r>
              <a:rPr lang="tr-TR" sz="1800" dirty="0" smtClean="0"/>
              <a:t>yapılmasın aksi </a:t>
            </a:r>
            <a:r>
              <a:rPr lang="tr-TR" sz="1800" dirty="0"/>
              <a:t>durumda cevap </a:t>
            </a:r>
            <a:r>
              <a:rPr lang="tr-TR" sz="1800" dirty="0" smtClean="0"/>
              <a:t>kâğıtları </a:t>
            </a:r>
            <a:r>
              <a:rPr lang="tr-TR" sz="1800" dirty="0"/>
              <a:t>değerlendirme dışı </a:t>
            </a:r>
            <a:r>
              <a:rPr lang="tr-TR" sz="1800" dirty="0" smtClean="0"/>
              <a:t>kalacağı uyarısını yapalım.</a:t>
            </a:r>
            <a:endParaRPr lang="tr-TR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sz="1800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9DA53D9-EF95-407F-B867-8E09B42C6C53}"/>
              </a:ext>
            </a:extLst>
          </p:cNvPr>
          <p:cNvSpPr txBox="1"/>
          <p:nvPr/>
        </p:nvSpPr>
        <p:spPr>
          <a:xfrm>
            <a:off x="5303912" y="2196529"/>
            <a:ext cx="64143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tr-TR" sz="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800" b="1" i="0" u="none" strike="noStrike" baseline="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8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8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800" b="1" i="0" u="none" strike="noStrike" baseline="0" dirty="0" smtClean="0">
                <a:solidFill>
                  <a:srgbClr val="FF0000"/>
                </a:solidFill>
              </a:rPr>
              <a:t>ÇOK ÖNEMLİ!!!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b="1" i="0" u="sng" strike="noStrike" baseline="0" dirty="0" smtClean="0">
                <a:solidFill>
                  <a:srgbClr val="FF0000"/>
                </a:solidFill>
              </a:rPr>
              <a:t>DERS KODU:</a:t>
            </a:r>
            <a:endParaRPr lang="tr-TR" sz="1800" b="1" i="0" u="sng" strike="noStrike" baseline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7.Sınıf</a:t>
            </a:r>
            <a:r>
              <a:rPr lang="tr-TR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Fen Bilimleri </a:t>
            </a:r>
            <a:r>
              <a:rPr lang="tr-TR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dersi için </a:t>
            </a:r>
            <a:r>
              <a:rPr lang="tr-TR" sz="20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1(bir)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10.sınıf </a:t>
            </a:r>
            <a:r>
              <a:rPr 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Türk Dili ve Edebiyat 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dersi için </a:t>
            </a:r>
            <a:r>
              <a:rPr 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2(iki)</a:t>
            </a:r>
            <a:r>
              <a:rPr lang="tr-T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bölümü kodlanacak. </a:t>
            </a:r>
            <a:r>
              <a:rPr lang="tr-TR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6FC80BC-0047-40AF-8D1A-77078EC34920}"/>
              </a:ext>
            </a:extLst>
          </p:cNvPr>
          <p:cNvSpPr txBox="1"/>
          <p:nvPr/>
        </p:nvSpPr>
        <p:spPr>
          <a:xfrm>
            <a:off x="5303912" y="4434187"/>
            <a:ext cx="68880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92081"/>
            <a:ext cx="4907706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0E4376E-153A-4E2F-B3B5-25446244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85AD5F-F1B8-4667-90D1-1B6A4AD08667}"/>
              </a:ext>
            </a:extLst>
          </p:cNvPr>
          <p:cNvSpPr txBox="1"/>
          <p:nvPr/>
        </p:nvSpPr>
        <p:spPr>
          <a:xfrm>
            <a:off x="474073" y="836712"/>
            <a:ext cx="1116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i="0" u="none" strike="noStrike" baseline="0" smtClean="0">
                <a:solidFill>
                  <a:srgbClr val="000000"/>
                </a:solidFill>
              </a:rPr>
              <a:t> </a:t>
            </a:r>
            <a:endParaRPr lang="tr-TR" sz="18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17AF18C-DAE8-4D21-A438-9DD232F4CDCB}"/>
              </a:ext>
            </a:extLst>
          </p:cNvPr>
          <p:cNvSpPr txBox="1"/>
          <p:nvPr/>
        </p:nvSpPr>
        <p:spPr>
          <a:xfrm>
            <a:off x="695400" y="169476"/>
            <a:ext cx="701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Sınav Uygulaması ve Yapılacak İşlemler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E3CDCC2-3FAB-4428-9C52-1B478E365024}"/>
              </a:ext>
            </a:extLst>
          </p:cNvPr>
          <p:cNvSpPr txBox="1"/>
          <p:nvPr/>
        </p:nvSpPr>
        <p:spPr>
          <a:xfrm>
            <a:off x="474073" y="1412138"/>
            <a:ext cx="1094521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Okul müdürlükleri, Ortak </a:t>
            </a:r>
            <a:r>
              <a:rPr lang="tr-TR" dirty="0"/>
              <a:t>Yazılı Sınav Yürütme Komisyonu üyeleri ile sınavda görevli gözetmen öğretmenlere </a:t>
            </a:r>
            <a:r>
              <a:rPr lang="tr-TR" b="1" dirty="0"/>
              <a:t>gizlilik sözleşmesini </a:t>
            </a:r>
            <a:r>
              <a:rPr lang="tr-TR" dirty="0" smtClean="0"/>
              <a:t> imzalatması gerekiyor.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9DA53D9-EF95-407F-B867-8E09B42C6C53}"/>
              </a:ext>
            </a:extLst>
          </p:cNvPr>
          <p:cNvSpPr txBox="1"/>
          <p:nvPr/>
        </p:nvSpPr>
        <p:spPr>
          <a:xfrm>
            <a:off x="501040" y="2196529"/>
            <a:ext cx="1121726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1800" b="1" i="0" u="none" strike="noStrike" baseline="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6FC80BC-0047-40AF-8D1A-77078EC34920}"/>
              </a:ext>
            </a:extLst>
          </p:cNvPr>
          <p:cNvSpPr txBox="1"/>
          <p:nvPr/>
        </p:nvSpPr>
        <p:spPr>
          <a:xfrm>
            <a:off x="490578" y="4484814"/>
            <a:ext cx="116841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15A4DA0C-5AA6-4029-A722-2A2CE1C21158}"/>
              </a:ext>
            </a:extLst>
          </p:cNvPr>
          <p:cNvSpPr txBox="1"/>
          <p:nvPr/>
        </p:nvSpPr>
        <p:spPr>
          <a:xfrm>
            <a:off x="474073" y="5784571"/>
            <a:ext cx="10945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i="0" u="none" strike="noStrike" baseline="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2276872"/>
            <a:ext cx="1086790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1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0E4376E-153A-4E2F-B3B5-25446244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85AD5F-F1B8-4667-90D1-1B6A4AD08667}"/>
              </a:ext>
            </a:extLst>
          </p:cNvPr>
          <p:cNvSpPr txBox="1"/>
          <p:nvPr/>
        </p:nvSpPr>
        <p:spPr>
          <a:xfrm>
            <a:off x="474073" y="836712"/>
            <a:ext cx="11161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Okul Müdürlüklerimiz ,ortak </a:t>
            </a:r>
            <a:r>
              <a:rPr lang="tr-TR" sz="2000" dirty="0"/>
              <a:t>y</a:t>
            </a:r>
            <a:r>
              <a:rPr lang="tr-TR" sz="2000" dirty="0" smtClean="0"/>
              <a:t>azılı </a:t>
            </a:r>
            <a:r>
              <a:rPr lang="tr-TR" sz="2000" dirty="0"/>
              <a:t>s</a:t>
            </a:r>
            <a:r>
              <a:rPr lang="tr-TR" sz="2000" dirty="0" smtClean="0"/>
              <a:t>ınav </a:t>
            </a:r>
            <a:r>
              <a:rPr lang="tr-TR" sz="2000" dirty="0"/>
              <a:t>günü </a:t>
            </a:r>
            <a:r>
              <a:rPr lang="tr-TR" sz="2000" b="1" dirty="0">
                <a:solidFill>
                  <a:srgbClr val="FF0000"/>
                </a:solidFill>
              </a:rPr>
              <a:t>soruların çıktısını alarak (Çıktısı alınan sınav kitapçığı çoğaltılmadan önce indirilen dijital hâliyle karşılaştırılıp baskı hatası olup olmadığı kontrol edilecek. Kontrol edilmeden çoğaltma işlemi yapılmamalıdır.) </a:t>
            </a:r>
            <a:r>
              <a:rPr lang="tr-TR" sz="2000" dirty="0"/>
              <a:t>çoğaltmak ve optik cevap </a:t>
            </a:r>
            <a:r>
              <a:rPr lang="tr-TR" sz="2000" dirty="0" smtClean="0"/>
              <a:t>kâğıtlarını sınıflardaki </a:t>
            </a:r>
            <a:r>
              <a:rPr lang="tr-TR" sz="2000" dirty="0"/>
              <a:t>öğrenci sayılarını dikkate alarak </a:t>
            </a:r>
            <a:r>
              <a:rPr lang="tr-TR" sz="2000" dirty="0" smtClean="0"/>
              <a:t>tanzim edilmelidir. 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17AF18C-DAE8-4D21-A438-9DD232F4CDCB}"/>
              </a:ext>
            </a:extLst>
          </p:cNvPr>
          <p:cNvSpPr txBox="1"/>
          <p:nvPr/>
        </p:nvSpPr>
        <p:spPr>
          <a:xfrm>
            <a:off x="695400" y="169476"/>
            <a:ext cx="701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Sınav Uygulaması ve Yapılacak İşlemler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E3CDCC2-3FAB-4428-9C52-1B478E365024}"/>
              </a:ext>
            </a:extLst>
          </p:cNvPr>
          <p:cNvSpPr txBox="1"/>
          <p:nvPr/>
        </p:nvSpPr>
        <p:spPr>
          <a:xfrm>
            <a:off x="490578" y="2752920"/>
            <a:ext cx="109452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err="1" smtClean="0"/>
              <a:t>Öğrencilerin</a:t>
            </a:r>
            <a:r>
              <a:rPr lang="tr-TR" b="1" dirty="0" err="1" smtClean="0"/>
              <a:t>,‘’S</a:t>
            </a:r>
            <a:r>
              <a:rPr lang="tr-TR" b="1" dirty="0" smtClean="0"/>
              <a:t>’’ </a:t>
            </a:r>
            <a:r>
              <a:rPr lang="tr-TR" dirty="0" smtClean="0"/>
              <a:t>düzenine göre oturma sağlanacak, optik cevap kağıtları üzerinde doldurulması gereken alanlar/ bütün işlemler </a:t>
            </a:r>
            <a:r>
              <a:rPr lang="tr-TR" b="1" dirty="0" smtClean="0"/>
              <a:t>KURŞUN KALEMLE </a:t>
            </a:r>
            <a:r>
              <a:rPr lang="tr-TR" dirty="0" smtClean="0"/>
              <a:t>ve </a:t>
            </a:r>
            <a:r>
              <a:rPr lang="tr-TR" b="1" dirty="0" smtClean="0"/>
              <a:t>‘’Sınava Girmedi’’ </a:t>
            </a:r>
            <a:r>
              <a:rPr lang="tr-TR" dirty="0" err="1" smtClean="0"/>
              <a:t>alanıda</a:t>
            </a:r>
            <a:r>
              <a:rPr lang="tr-TR" dirty="0" smtClean="0"/>
              <a:t> kurşun kalemle işaretlenecektir.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S</a:t>
            </a:r>
            <a:r>
              <a:rPr lang="tr-TR" dirty="0" smtClean="0"/>
              <a:t>ınav </a:t>
            </a:r>
            <a:r>
              <a:rPr lang="tr-TR" dirty="0"/>
              <a:t>kitapçıkları mutlaka öğrenci tarafından </a:t>
            </a:r>
            <a:r>
              <a:rPr lang="tr-TR" dirty="0" smtClean="0"/>
              <a:t>kodlanacak.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/>
              <a:t>Optik form üzerindeki bütün işaretlemeler ve imzalar </a:t>
            </a:r>
            <a:r>
              <a:rPr lang="tr-TR" b="1" dirty="0">
                <a:solidFill>
                  <a:srgbClr val="FF0000"/>
                </a:solidFill>
              </a:rPr>
              <a:t>kurşun kalemle </a:t>
            </a:r>
            <a:r>
              <a:rPr lang="tr-TR" b="1" dirty="0"/>
              <a:t>yapılacaktır. Sadece salon yoklama listesini doldurulurken </a:t>
            </a:r>
            <a:r>
              <a:rPr lang="tr-TR" b="1" dirty="0">
                <a:solidFill>
                  <a:srgbClr val="FF0000"/>
                </a:solidFill>
              </a:rPr>
              <a:t>tükenmez kalem </a:t>
            </a:r>
            <a:r>
              <a:rPr lang="tr-TR" b="1" dirty="0"/>
              <a:t>kullanılacaktır.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9DA53D9-EF95-407F-B867-8E09B42C6C53}"/>
              </a:ext>
            </a:extLst>
          </p:cNvPr>
          <p:cNvSpPr txBox="1"/>
          <p:nvPr/>
        </p:nvSpPr>
        <p:spPr>
          <a:xfrm>
            <a:off x="501040" y="2196529"/>
            <a:ext cx="11217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15A4DA0C-5AA6-4029-A722-2A2CE1C21158}"/>
              </a:ext>
            </a:extLst>
          </p:cNvPr>
          <p:cNvSpPr txBox="1"/>
          <p:nvPr/>
        </p:nvSpPr>
        <p:spPr>
          <a:xfrm>
            <a:off x="474073" y="5784571"/>
            <a:ext cx="1094521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</a:rPr>
              <a:t>Sınavdan sonra sınav evrakları poşetin içerisinde öğrencilere ait optik cevap kağıtları(sınava giren/girmeyen, </a:t>
            </a:r>
            <a:r>
              <a:rPr lang="tr-TR" dirty="0" err="1">
                <a:solidFill>
                  <a:srgbClr val="000000"/>
                </a:solidFill>
              </a:rPr>
              <a:t>BEP’li</a:t>
            </a:r>
            <a:r>
              <a:rPr lang="tr-TR" dirty="0">
                <a:solidFill>
                  <a:srgbClr val="000000"/>
                </a:solidFill>
              </a:rPr>
              <a:t> öğrenci optik cevap kağıdı), salon yoklama listesi, varsa tutanak olacak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  <a:endParaRPr lang="tr-T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0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A3C3CA3-5D91-4B02-9A05-8F1BCC52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BB77E95-2269-4437-807A-956318674AD2}"/>
              </a:ext>
            </a:extLst>
          </p:cNvPr>
          <p:cNvSpPr txBox="1"/>
          <p:nvPr/>
        </p:nvSpPr>
        <p:spPr>
          <a:xfrm>
            <a:off x="551384" y="2348880"/>
            <a:ext cx="1087320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UYARI:</a:t>
            </a:r>
          </a:p>
          <a:p>
            <a:endParaRPr lang="tr-TR" sz="2000" dirty="0">
              <a:latin typeface="Bahnschrift SemiBold" panose="020B0502040204020203" pitchFamily="34" charset="0"/>
            </a:endParaRPr>
          </a:p>
          <a:p>
            <a:r>
              <a:rPr lang="tr-TR" sz="2000" dirty="0" smtClean="0">
                <a:latin typeface="Bahnschrift SemiBold" panose="020B0502040204020203" pitchFamily="34" charset="0"/>
              </a:rPr>
              <a:t>26/27/28 Aralık 2023 tarihlerinde yapılacak olan ÜLKE ve İL geneli ortak yazılı sınavların her bir gününde ilçedeki okullarımız o günkü sınavın bitiminde sınav evraklarını bağlı bulundukları İLÇE </a:t>
            </a:r>
            <a:r>
              <a:rPr lang="tr-TR" sz="2000" dirty="0" err="1" smtClean="0">
                <a:latin typeface="Bahnschrift SemiBold" panose="020B0502040204020203" pitchFamily="34" charset="0"/>
              </a:rPr>
              <a:t>MEM’e</a:t>
            </a:r>
            <a:r>
              <a:rPr lang="tr-TR" sz="2000" dirty="0" smtClean="0">
                <a:latin typeface="Bahnschrift SemiBold" panose="020B0502040204020203" pitchFamily="34" charset="0"/>
              </a:rPr>
              <a:t>; merkez ilçedeki okullarımız ise o günkü ilgili sınavın bitiminde sınav evraklarını Ağrı Ölçme Değerlendirme Merkezine imza karşılığında teslim etmelerini rica ediyoruz.</a:t>
            </a:r>
          </a:p>
          <a:p>
            <a:r>
              <a:rPr lang="tr-TR" sz="2000" dirty="0" smtClean="0">
                <a:latin typeface="Bahnschrift SemiBold" panose="020B0502040204020203" pitchFamily="34" charset="0"/>
              </a:rPr>
              <a:t>28 Aralık 2023 Perşembe günü bütün sınavların bitiminde İLÇE MEM sınav kutularını aynı gün içerisinde mesai bitimine kadar Ağrı Ölçme Değerlendirme Merkezi Müdürlüğüne imza karşılığında teslim etmelerini rica ediyoruz.</a:t>
            </a:r>
            <a:endParaRPr lang="tr-TR" sz="2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47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A3C3CA3-5D91-4B02-9A05-8F1BCC52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BB77E95-2269-4437-807A-956318674AD2}"/>
              </a:ext>
            </a:extLst>
          </p:cNvPr>
          <p:cNvSpPr txBox="1"/>
          <p:nvPr/>
        </p:nvSpPr>
        <p:spPr>
          <a:xfrm>
            <a:off x="3647728" y="2348880"/>
            <a:ext cx="5785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>
                <a:latin typeface="Bahnschrift SemiBold" panose="020B0502040204020203" pitchFamily="34" charset="0"/>
              </a:rPr>
              <a:t>Teşekkürler…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D3E006A-1D54-E01D-97CA-A5124BCA244A}"/>
              </a:ext>
            </a:extLst>
          </p:cNvPr>
          <p:cNvSpPr txBox="1"/>
          <p:nvPr/>
        </p:nvSpPr>
        <p:spPr>
          <a:xfrm>
            <a:off x="6240016" y="4581128"/>
            <a:ext cx="578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AĞRI ÖLÇME DEĞERLENDİRME MERKEZİ</a:t>
            </a:r>
            <a:endParaRPr lang="tr-TR" sz="24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35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7260EC8-19CD-4A51-8362-D83FAF57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4F4CCB7-6B42-97F0-3DED-B4E4EC48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79" y="332656"/>
            <a:ext cx="10711041" cy="280831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6A315D6-EA7C-9778-D3AE-1C85E19B1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33" y="3429000"/>
            <a:ext cx="10711041" cy="29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4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>
            <a:extLst>
              <a:ext uri="{FF2B5EF4-FFF2-40B4-BE49-F238E27FC236}">
                <a16:creationId xmlns:a16="http://schemas.microsoft.com/office/drawing/2014/main" id="{AD755AEC-78F4-47A7-8E63-26E81C5A9F51}"/>
              </a:ext>
            </a:extLst>
          </p:cNvPr>
          <p:cNvSpPr txBox="1"/>
          <p:nvPr/>
        </p:nvSpPr>
        <p:spPr>
          <a:xfrm>
            <a:off x="2186062" y="128931"/>
            <a:ext cx="824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Sınav Uygulaması ve Yapılacak İşlemler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CE8ABF-EF98-7122-A6E0-E87BDBDC12E5}"/>
              </a:ext>
            </a:extLst>
          </p:cNvPr>
          <p:cNvSpPr txBox="1"/>
          <p:nvPr/>
        </p:nvSpPr>
        <p:spPr>
          <a:xfrm>
            <a:off x="623392" y="771275"/>
            <a:ext cx="8064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i="0" u="none" strike="noStrike" baseline="0" dirty="0">
                <a:solidFill>
                  <a:srgbClr val="FF0000"/>
                </a:solidFill>
              </a:rPr>
              <a:t>ORTAK YAZILI SINAVLARIN OTURUM SAATLERİ 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0C681E-2ADE-3456-26A6-7D7FF411D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27" y="1535538"/>
            <a:ext cx="11122815" cy="42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52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D9F3D11-8336-D779-51DD-89F2EEF3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2D9EC9-E19F-0EE1-DFF7-DB739E00FAFB}"/>
              </a:ext>
            </a:extLst>
          </p:cNvPr>
          <p:cNvSpPr txBox="1"/>
          <p:nvPr/>
        </p:nvSpPr>
        <p:spPr>
          <a:xfrm>
            <a:off x="407368" y="260648"/>
            <a:ext cx="8064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i="0" u="none" strike="noStrike" baseline="0" dirty="0">
                <a:solidFill>
                  <a:srgbClr val="FF0000"/>
                </a:solidFill>
              </a:rPr>
              <a:t>ORTAK YAZILI SINAVLARIN OTURUM SAATLERİ 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C852438-3486-76EA-F640-48309939D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5"/>
          <a:stretch/>
        </p:blipFill>
        <p:spPr>
          <a:xfrm>
            <a:off x="2135560" y="744646"/>
            <a:ext cx="8208912" cy="60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89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9">
            <a:extLst>
              <a:ext uri="{FF2B5EF4-FFF2-40B4-BE49-F238E27FC236}">
                <a16:creationId xmlns:a16="http://schemas.microsoft.com/office/drawing/2014/main" id="{AD755AEC-78F4-47A7-8E63-26E81C5A9F51}"/>
              </a:ext>
            </a:extLst>
          </p:cNvPr>
          <p:cNvSpPr txBox="1"/>
          <p:nvPr/>
        </p:nvSpPr>
        <p:spPr>
          <a:xfrm>
            <a:off x="263352" y="188640"/>
            <a:ext cx="824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44713" indent="-31591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tr-TR" sz="2800" b="1" dirty="0">
                <a:solidFill>
                  <a:srgbClr val="00B0F0"/>
                </a:solidFill>
              </a:rPr>
              <a:t>Sınav Uygulaması ve Yapılacak İşlemler</a:t>
            </a:r>
          </a:p>
        </p:txBody>
      </p:sp>
      <p:sp>
        <p:nvSpPr>
          <p:cNvPr id="5" name="Metin kutusu 22">
            <a:extLst>
              <a:ext uri="{FF2B5EF4-FFF2-40B4-BE49-F238E27FC236}">
                <a16:creationId xmlns:a16="http://schemas.microsoft.com/office/drawing/2014/main" id="{EA1F87A1-F30F-449C-A704-FF182D94C0DE}"/>
              </a:ext>
            </a:extLst>
          </p:cNvPr>
          <p:cNvSpPr txBox="1"/>
          <p:nvPr/>
        </p:nvSpPr>
        <p:spPr>
          <a:xfrm>
            <a:off x="120552" y="76470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44713" indent="-31591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800" dirty="0"/>
              <a:t>Okul idarecileri sınav poşetlerini ilçelerde yapılacak toplantı sonrası imza karşılığı teslim alacaklardır.</a:t>
            </a:r>
          </a:p>
        </p:txBody>
      </p:sp>
      <p:sp>
        <p:nvSpPr>
          <p:cNvPr id="6" name="Metin kutusu 10">
            <a:extLst>
              <a:ext uri="{FF2B5EF4-FFF2-40B4-BE49-F238E27FC236}">
                <a16:creationId xmlns:a16="http://schemas.microsoft.com/office/drawing/2014/main" id="{5F0A8900-40DE-4E57-8D2B-10EA2641B56B}"/>
              </a:ext>
            </a:extLst>
          </p:cNvPr>
          <p:cNvSpPr txBox="1"/>
          <p:nvPr/>
        </p:nvSpPr>
        <p:spPr>
          <a:xfrm>
            <a:off x="127548" y="1394904"/>
            <a:ext cx="11089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r-TR"/>
            </a:defPPr>
            <a:lvl1pPr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44713" indent="-31591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/>
              <a:t>Okul idarecileri </a:t>
            </a:r>
            <a:r>
              <a:rPr lang="tr-TR" sz="1800" dirty="0">
                <a:solidFill>
                  <a:srgbClr val="000000"/>
                </a:solidFill>
              </a:rPr>
              <a:t>t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eslim aldıkları poşetleri sınav öncesi açarak </a:t>
            </a:r>
            <a:r>
              <a:rPr lang="tr-TR" sz="1800" dirty="0">
                <a:solidFill>
                  <a:srgbClr val="000000"/>
                </a:solidFill>
              </a:rPr>
              <a:t>optik formların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tam ve eksiksiz olduğunu kontrol etmeli ve varsa eksiklerin giderilmesini sağlamak için sınavın uygulanacağı tarihten </a:t>
            </a:r>
            <a:r>
              <a:rPr lang="tr-TR" sz="1800" i="0" u="none" strike="noStrike" baseline="0" dirty="0"/>
              <a:t>önce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Ölçme Değerlendirme Merkezi ile iletişim kurmalıdırlar.</a:t>
            </a:r>
          </a:p>
        </p:txBody>
      </p:sp>
      <p:sp>
        <p:nvSpPr>
          <p:cNvPr id="7" name="Metin kutusu 12">
            <a:extLst>
              <a:ext uri="{FF2B5EF4-FFF2-40B4-BE49-F238E27FC236}">
                <a16:creationId xmlns:a16="http://schemas.microsoft.com/office/drawing/2014/main" id="{D72B89E1-853F-4561-B711-2A6E68EA6DD9}"/>
              </a:ext>
            </a:extLst>
          </p:cNvPr>
          <p:cNvSpPr txBox="1"/>
          <p:nvPr/>
        </p:nvSpPr>
        <p:spPr>
          <a:xfrm>
            <a:off x="127548" y="2459265"/>
            <a:ext cx="11593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r-TR"/>
            </a:defPPr>
            <a:lvl1pPr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44713" indent="-31591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/>
              <a:t>Okul idarecileri; </a:t>
            </a:r>
            <a:r>
              <a:rPr lang="tr-TR" sz="1800" b="1" i="0" u="none" strike="noStrike" baseline="0" dirty="0">
                <a:solidFill>
                  <a:srgbClr val="FF0000"/>
                </a:solidFill>
              </a:rPr>
              <a:t>okulunda okutulmakta olan ders kitaplarını dikkate alarak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uygun soru kitapçıklarını </a:t>
            </a:r>
            <a:r>
              <a:rPr lang="tr-TR" sz="1800" b="1" i="1" u="sng" strike="noStrike" baseline="0" dirty="0">
                <a:solidFill>
                  <a:srgbClr val="00B0F0"/>
                </a:solidFill>
              </a:rPr>
              <a:t>ortakyazilisinav.meb.gov.tr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internet adresinden indirerek şube ve öğrenci sayılarına göre çoğaltmalıdır.</a:t>
            </a:r>
          </a:p>
          <a:p>
            <a:pPr algn="l"/>
            <a:r>
              <a:rPr lang="tr-TR" sz="1800" dirty="0">
                <a:solidFill>
                  <a:srgbClr val="000000"/>
                </a:solidFill>
              </a:rPr>
              <a:t>    </a:t>
            </a:r>
            <a:r>
              <a:rPr lang="tr-TR" sz="1800" dirty="0" smtClean="0">
                <a:solidFill>
                  <a:srgbClr val="000000"/>
                </a:solidFill>
              </a:rPr>
              <a:t>Sabah </a:t>
            </a:r>
            <a:r>
              <a:rPr lang="tr-TR" sz="1800" dirty="0">
                <a:solidFill>
                  <a:srgbClr val="000000"/>
                </a:solidFill>
              </a:rPr>
              <a:t>- Öğlen oturumları ile kitapçık türlerine dikkat </a:t>
            </a:r>
            <a:r>
              <a:rPr lang="tr-TR" sz="1800" dirty="0" smtClean="0">
                <a:solidFill>
                  <a:srgbClr val="000000"/>
                </a:solidFill>
              </a:rPr>
              <a:t>edilmelidir</a:t>
            </a:r>
            <a:r>
              <a:rPr lang="tr-TR" sz="1800" dirty="0">
                <a:solidFill>
                  <a:srgbClr val="000000"/>
                </a:solidFill>
              </a:rPr>
              <a:t>. </a:t>
            </a:r>
            <a:endParaRPr lang="tr-TR" sz="1800" b="0" i="0" u="none" strike="noStrike" baseline="0" dirty="0">
              <a:solidFill>
                <a:srgbClr val="000000"/>
              </a:solidFill>
            </a:endParaRPr>
          </a:p>
        </p:txBody>
      </p:sp>
      <p:grpSp>
        <p:nvGrpSpPr>
          <p:cNvPr id="24" name="Grup 23">
            <a:extLst>
              <a:ext uri="{FF2B5EF4-FFF2-40B4-BE49-F238E27FC236}">
                <a16:creationId xmlns:a16="http://schemas.microsoft.com/office/drawing/2014/main" id="{DE7EBDBC-E217-C4B1-66B5-968AB86B56A1}"/>
              </a:ext>
            </a:extLst>
          </p:cNvPr>
          <p:cNvGrpSpPr/>
          <p:nvPr/>
        </p:nvGrpSpPr>
        <p:grpSpPr>
          <a:xfrm>
            <a:off x="1343472" y="3800626"/>
            <a:ext cx="3418621" cy="2953936"/>
            <a:chOff x="479376" y="3140968"/>
            <a:chExt cx="4176464" cy="3656086"/>
          </a:xfrm>
        </p:grpSpPr>
        <p:pic>
          <p:nvPicPr>
            <p:cNvPr id="18" name="Resim 17" descr="metin, ekran görüntüsü, yazı tipi, sayı, numara içeren bir resim&#10;&#10;Açıklama otomatik olarak oluşturuldu">
              <a:extLst>
                <a:ext uri="{FF2B5EF4-FFF2-40B4-BE49-F238E27FC236}">
                  <a16:creationId xmlns:a16="http://schemas.microsoft.com/office/drawing/2014/main" id="{EFC205A3-9869-787F-3785-DED43BB5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76" y="3140968"/>
              <a:ext cx="3456384" cy="3656086"/>
            </a:xfrm>
            <a:prstGeom prst="rect">
              <a:avLst/>
            </a:prstGeom>
          </p:spPr>
        </p:pic>
        <p:cxnSp>
          <p:nvCxnSpPr>
            <p:cNvPr id="22" name="Düz Ok Bağlayıcısı 21">
              <a:extLst>
                <a:ext uri="{FF2B5EF4-FFF2-40B4-BE49-F238E27FC236}">
                  <a16:creationId xmlns:a16="http://schemas.microsoft.com/office/drawing/2014/main" id="{C1092F49-0280-F5BB-498B-7F81EA425B37}"/>
                </a:ext>
              </a:extLst>
            </p:cNvPr>
            <p:cNvCxnSpPr/>
            <p:nvPr/>
          </p:nvCxnSpPr>
          <p:spPr>
            <a:xfrm>
              <a:off x="4151784" y="4869160"/>
              <a:ext cx="50405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B76B1EAF-CC23-3409-8D91-EF18CB9A1E8C}"/>
                </a:ext>
              </a:extLst>
            </p:cNvPr>
            <p:cNvSpPr/>
            <p:nvPr/>
          </p:nvSpPr>
          <p:spPr>
            <a:xfrm>
              <a:off x="1199456" y="3309627"/>
              <a:ext cx="2232248" cy="1913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3665725"/>
            <a:ext cx="5572125" cy="30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28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355A38F-2575-09DF-D766-C5FFE2FDEF86}"/>
              </a:ext>
            </a:extLst>
          </p:cNvPr>
          <p:cNvSpPr txBox="1"/>
          <p:nvPr/>
        </p:nvSpPr>
        <p:spPr>
          <a:xfrm>
            <a:off x="197316" y="2265226"/>
            <a:ext cx="11808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Ortak yazılı sınav sonuçları sınavın yapıldığı tarihten itibaren 10 (on) gün içerisinde açıklanacaktır. Sınav sonuçları branş/alan öğretmenleri tarafından </a:t>
            </a:r>
            <a:r>
              <a:rPr lang="tr-TR" sz="1800" b="1" i="1" u="sng" strike="noStrike" baseline="0" dirty="0">
                <a:solidFill>
                  <a:srgbClr val="5B9BD4"/>
                </a:solidFill>
              </a:rPr>
              <a:t>ortakyazilisinav.meb.gov.tr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adresinden indirilecek ve öğrencilere duyurulacaktır. </a:t>
            </a:r>
          </a:p>
        </p:txBody>
      </p:sp>
      <p:sp>
        <p:nvSpPr>
          <p:cNvPr id="5" name="Metin kutusu 9">
            <a:extLst>
              <a:ext uri="{FF2B5EF4-FFF2-40B4-BE49-F238E27FC236}">
                <a16:creationId xmlns:a16="http://schemas.microsoft.com/office/drawing/2014/main" id="{241F61B6-4F74-EB4C-8E75-A86232E88294}"/>
              </a:ext>
            </a:extLst>
          </p:cNvPr>
          <p:cNvSpPr txBox="1"/>
          <p:nvPr/>
        </p:nvSpPr>
        <p:spPr>
          <a:xfrm>
            <a:off x="200800" y="3484779"/>
            <a:ext cx="1092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44713" indent="-31591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1800" dirty="0"/>
              <a:t>Ortak yazılı sınavların sonucuna göre öğrenci toplu listeleri oluşturulmayacak, okullar ve sınıflar arası karşılaştırmalı veri çıkarılmayacaktır.</a:t>
            </a:r>
          </a:p>
        </p:txBody>
      </p:sp>
      <p:sp>
        <p:nvSpPr>
          <p:cNvPr id="6" name="Metin kutusu 12">
            <a:extLst>
              <a:ext uri="{FF2B5EF4-FFF2-40B4-BE49-F238E27FC236}">
                <a16:creationId xmlns:a16="http://schemas.microsoft.com/office/drawing/2014/main" id="{00EE3B18-D1A1-8BB0-2F0F-D17D721040B3}"/>
              </a:ext>
            </a:extLst>
          </p:cNvPr>
          <p:cNvSpPr txBox="1"/>
          <p:nvPr/>
        </p:nvSpPr>
        <p:spPr>
          <a:xfrm>
            <a:off x="191344" y="100566"/>
            <a:ext cx="12097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r-TR"/>
            </a:defPPr>
            <a:lvl1pPr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44713" indent="-31591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b="1" i="0" u="none" strike="noStrike" baseline="0" dirty="0">
                <a:solidFill>
                  <a:srgbClr val="000000"/>
                </a:solidFill>
              </a:rPr>
              <a:t>Sınavı yapılan dersin branş öğretmeni sınavda gözetmen olarak görev almayacaktır.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Sınav yapılan tarihte dersi olmasa bile sınav yapılan dersin öğretmenleri okulda hazır bulunacaktır.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20BF70C-AB2F-6B6D-2D2A-F2E5BE794613}"/>
              </a:ext>
            </a:extLst>
          </p:cNvPr>
          <p:cNvSpPr txBox="1"/>
          <p:nvPr/>
        </p:nvSpPr>
        <p:spPr>
          <a:xfrm>
            <a:off x="200800" y="1274284"/>
            <a:ext cx="11799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b="1" i="0" u="none" strike="noStrike" baseline="0" dirty="0">
                <a:solidFill>
                  <a:srgbClr val="FF0000"/>
                </a:solidFill>
              </a:rPr>
              <a:t>BEP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kapsamında raporu bulunan öğrencilerin </a:t>
            </a:r>
            <a:r>
              <a:rPr lang="tr-TR" sz="1800" b="0" i="0" u="none" strike="noStrike" baseline="0" dirty="0" smtClean="0">
                <a:solidFill>
                  <a:srgbClr val="000000"/>
                </a:solidFill>
              </a:rPr>
              <a:t>yazılıları,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dersine giren öğretmenler tarafından hazırlanacak ve değerlendirilecektir. </a:t>
            </a:r>
            <a:endParaRPr lang="tr-TR" sz="1800" b="1" i="0" u="none" strike="noStrike" baseline="0" dirty="0">
              <a:solidFill>
                <a:srgbClr val="FF00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E8160D9-AD77-5204-4664-CAB1B59EA001}"/>
              </a:ext>
            </a:extLst>
          </p:cNvPr>
          <p:cNvSpPr txBox="1"/>
          <p:nvPr/>
        </p:nvSpPr>
        <p:spPr>
          <a:xfrm>
            <a:off x="191344" y="4144382"/>
            <a:ext cx="12336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b="0" i="0" u="none" strike="noStrike" baseline="0" dirty="0" smtClean="0">
                <a:solidFill>
                  <a:srgbClr val="000000"/>
                </a:solidFill>
              </a:rPr>
              <a:t>Ortak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sınavlara katılmayan öğrencilerin bilgileri, okul müdürlüğü tarafından 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sınav bitiminde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e-Okula işlenecektir. </a:t>
            </a:r>
            <a:endParaRPr lang="tr-TR" sz="1800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3214633-2117-D5B1-E9F8-CEB5329A38AE}"/>
              </a:ext>
            </a:extLst>
          </p:cNvPr>
          <p:cNvSpPr txBox="1"/>
          <p:nvPr/>
        </p:nvSpPr>
        <p:spPr>
          <a:xfrm>
            <a:off x="207776" y="5070088"/>
            <a:ext cx="11671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rgbClr val="000000"/>
                </a:solidFill>
              </a:rPr>
              <a:t>Optik </a:t>
            </a:r>
            <a:r>
              <a:rPr lang="tr-TR" sz="1800" dirty="0">
                <a:solidFill>
                  <a:srgbClr val="000000"/>
                </a:solidFill>
              </a:rPr>
              <a:t>formlar </a:t>
            </a:r>
            <a:r>
              <a:rPr lang="tr-TR" sz="1800" i="0" u="none" strike="noStrike" baseline="0" dirty="0">
                <a:solidFill>
                  <a:srgbClr val="000000"/>
                </a:solidFill>
              </a:rPr>
              <a:t>sınavlar tamamlandıktan sonra en geç </a:t>
            </a:r>
            <a:r>
              <a:rPr lang="tr-TR" sz="1800" dirty="0" smtClean="0">
                <a:solidFill>
                  <a:srgbClr val="000000"/>
                </a:solidFill>
              </a:rPr>
              <a:t>13:00’e</a:t>
            </a:r>
            <a:r>
              <a:rPr lang="tr-TR" sz="180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tr-TR" sz="1800" i="0" u="none" strike="noStrike" baseline="0" dirty="0">
                <a:solidFill>
                  <a:srgbClr val="000000"/>
                </a:solidFill>
              </a:rPr>
              <a:t>kadar </a:t>
            </a:r>
            <a:r>
              <a:rPr lang="tr-TR" sz="1800" i="0" u="sng" strike="noStrike" baseline="0" dirty="0">
                <a:solidFill>
                  <a:srgbClr val="000000"/>
                </a:solidFill>
              </a:rPr>
              <a:t>İlçe Milli Eğitim Müdürlüğü Ölçme Değerlendirme ve Sınav Hizmetleri birimlerine</a:t>
            </a:r>
            <a:r>
              <a:rPr lang="tr-TR" sz="1800" i="0" strike="noStrike" baseline="0" dirty="0">
                <a:solidFill>
                  <a:srgbClr val="000000"/>
                </a:solidFill>
              </a:rPr>
              <a:t> </a:t>
            </a:r>
            <a:r>
              <a:rPr lang="tr-TR" sz="1800" i="0" u="none" strike="noStrike" baseline="0" dirty="0">
                <a:solidFill>
                  <a:srgbClr val="000000"/>
                </a:solidFill>
              </a:rPr>
              <a:t>imza karşılığı teslim edilecektir. </a:t>
            </a:r>
            <a:endParaRPr lang="tr-TR" sz="18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69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196C4E-1E90-9A1F-AE3B-ED98440C0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" y="0"/>
            <a:ext cx="4862788" cy="6858000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AD755AEC-78F4-47A7-8E63-26E81C5A9F51}"/>
              </a:ext>
            </a:extLst>
          </p:cNvPr>
          <p:cNvSpPr txBox="1"/>
          <p:nvPr/>
        </p:nvSpPr>
        <p:spPr>
          <a:xfrm>
            <a:off x="5068923" y="82133"/>
            <a:ext cx="701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Sınav Uygulaması ve Yapılacak İşlemler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73F840B-80B7-42D1-9D81-D3B839E70BF4}"/>
              </a:ext>
            </a:extLst>
          </p:cNvPr>
          <p:cNvSpPr txBox="1"/>
          <p:nvPr/>
        </p:nvSpPr>
        <p:spPr>
          <a:xfrm>
            <a:off x="4943872" y="564717"/>
            <a:ext cx="7560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 Sınavda kullanılacak </a:t>
            </a:r>
            <a:r>
              <a:rPr lang="tr-TR" sz="1800" u="none" strike="noStrike" baseline="0" dirty="0">
                <a:solidFill>
                  <a:srgbClr val="000000"/>
                </a:solidFill>
              </a:rPr>
              <a:t>optiklerde öğrenci bilgileri </a:t>
            </a:r>
            <a:r>
              <a:rPr lang="tr-TR" sz="1800" i="0" u="none" strike="noStrike" baseline="0" dirty="0"/>
              <a:t>basılı halde gelecektir. Optik formlar dağıtılırken</a:t>
            </a:r>
            <a:r>
              <a:rPr lang="tr-TR" sz="1800" i="0" u="none" strike="noStrike" dirty="0"/>
              <a:t> </a:t>
            </a:r>
            <a:r>
              <a:rPr lang="tr-TR" sz="1800" b="1" i="0" u="none" strike="noStrike" dirty="0">
                <a:solidFill>
                  <a:srgbClr val="FF0000"/>
                </a:solidFill>
              </a:rPr>
              <a:t>hangi derse ait olduğu </a:t>
            </a:r>
            <a:r>
              <a:rPr lang="tr-TR" sz="1800" i="0" u="none" strike="noStrike" dirty="0"/>
              <a:t>öğretmenler tarafından</a:t>
            </a:r>
            <a:r>
              <a:rPr lang="tr-TR" sz="1800" b="1" i="0" u="none" strike="noStrike" dirty="0">
                <a:solidFill>
                  <a:srgbClr val="FF0000"/>
                </a:solidFill>
              </a:rPr>
              <a:t> </a:t>
            </a:r>
            <a:r>
              <a:rPr lang="tr-TR" sz="1800" i="0" u="none" strike="noStrike" dirty="0"/>
              <a:t>mutlaka kontrol edilmelidir.</a:t>
            </a:r>
            <a:r>
              <a:rPr lang="tr-TR" sz="1800" i="0" u="none" strike="noStrike" baseline="0" dirty="0">
                <a:solidFill>
                  <a:srgbClr val="000000"/>
                </a:solidFill>
              </a:rPr>
              <a:t> </a:t>
            </a:r>
            <a:endParaRPr lang="tr-TR" sz="1800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09E6FF4-901E-4E34-A569-FACC1E7BE7F3}"/>
              </a:ext>
            </a:extLst>
          </p:cNvPr>
          <p:cNvSpPr txBox="1"/>
          <p:nvPr/>
        </p:nvSpPr>
        <p:spPr>
          <a:xfrm>
            <a:off x="5060314" y="3284984"/>
            <a:ext cx="69075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 Nakil vb. sebeplerle </a:t>
            </a:r>
            <a:r>
              <a:rPr lang="tr-TR" sz="1800" b="0" i="0" u="none" strike="noStrike" dirty="0">
                <a:solidFill>
                  <a:srgbClr val="000000"/>
                </a:solidFill>
              </a:rPr>
              <a:t>ismine düzenlenmiş optik form bulunmayan öğrenciler </a:t>
            </a:r>
            <a:r>
              <a:rPr lang="tr-TR" sz="1800" dirty="0">
                <a:solidFill>
                  <a:srgbClr val="000000"/>
                </a:solidFill>
              </a:rPr>
              <a:t>için sınav poşeti içerisine derslere göre </a:t>
            </a:r>
            <a:r>
              <a:rPr lang="tr-TR" sz="1800" b="1" dirty="0">
                <a:solidFill>
                  <a:srgbClr val="FF0000"/>
                </a:solidFill>
              </a:rPr>
              <a:t>yedek </a:t>
            </a:r>
            <a:r>
              <a:rPr lang="tr-TR" sz="1800" b="1" i="0" u="none" strike="noStrike" dirty="0">
                <a:solidFill>
                  <a:srgbClr val="FF0000"/>
                </a:solidFill>
              </a:rPr>
              <a:t>boş optik form </a:t>
            </a:r>
            <a:r>
              <a:rPr lang="tr-TR" sz="1800" b="0" i="0" u="none" strike="noStrike" dirty="0">
                <a:solidFill>
                  <a:srgbClr val="000000"/>
                </a:solidFill>
              </a:rPr>
              <a:t>bırakılmıştır.</a:t>
            </a:r>
            <a:endParaRPr lang="tr-TR" sz="1800" dirty="0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06680D98-403D-47AD-885F-45C88E7E967A}"/>
              </a:ext>
            </a:extLst>
          </p:cNvPr>
          <p:cNvSpPr/>
          <p:nvPr/>
        </p:nvSpPr>
        <p:spPr>
          <a:xfrm>
            <a:off x="2593051" y="6167002"/>
            <a:ext cx="2134797" cy="5446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BCD7F08-4BFB-4339-9402-0E5BB44580C3}"/>
              </a:ext>
            </a:extLst>
          </p:cNvPr>
          <p:cNvSpPr txBox="1"/>
          <p:nvPr/>
        </p:nvSpPr>
        <p:spPr>
          <a:xfrm>
            <a:off x="5072051" y="4872082"/>
            <a:ext cx="7000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Sınav</a:t>
            </a:r>
            <a:r>
              <a:rPr lang="tr-TR" sz="1800" b="0" i="0" u="none" strike="noStrike" dirty="0">
                <a:solidFill>
                  <a:srgbClr val="000000"/>
                </a:solidFill>
              </a:rPr>
              <a:t> katılım durumunun tespiti için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e-okuldan alınacak sınıf listelerine</a:t>
            </a:r>
            <a:r>
              <a:rPr lang="tr-TR" sz="1800" b="0" i="0" u="none" strike="noStrike" dirty="0">
                <a:solidFill>
                  <a:srgbClr val="000000"/>
                </a:solidFill>
              </a:rPr>
              <a:t> </a:t>
            </a:r>
            <a:r>
              <a:rPr lang="tr-TR" sz="1800" dirty="0"/>
              <a:t>öğrenci sınava katıldı ise “GİRDİ”, katılmadı ise “GİRMEDİ” şeklinde yazılacaktır.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A4BE0F0-86A1-4B09-8698-C06176608B1A}"/>
              </a:ext>
            </a:extLst>
          </p:cNvPr>
          <p:cNvSpPr txBox="1"/>
          <p:nvPr/>
        </p:nvSpPr>
        <p:spPr>
          <a:xfrm>
            <a:off x="4202979" y="802557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052352B-C90D-42FE-BE57-2B13D8389E92}"/>
              </a:ext>
            </a:extLst>
          </p:cNvPr>
          <p:cNvSpPr txBox="1"/>
          <p:nvPr/>
        </p:nvSpPr>
        <p:spPr>
          <a:xfrm>
            <a:off x="4965454" y="1556792"/>
            <a:ext cx="7279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 Öğrenciler optik form üzerinde </a:t>
            </a:r>
            <a:r>
              <a:rPr lang="tr-TR" sz="1800" b="1" i="0" u="none" strike="noStrike" baseline="0" dirty="0">
                <a:solidFill>
                  <a:srgbClr val="FF0000"/>
                </a:solidFill>
              </a:rPr>
              <a:t>cevaplar</a:t>
            </a:r>
            <a:r>
              <a:rPr lang="tr-TR" sz="1800" b="1" dirty="0">
                <a:solidFill>
                  <a:srgbClr val="FF0000"/>
                </a:solidFill>
              </a:rPr>
              <a:t>, </a:t>
            </a:r>
            <a:r>
              <a:rPr lang="tr-TR" sz="1800" b="1" i="0" u="none" strike="noStrike" baseline="0" dirty="0">
                <a:solidFill>
                  <a:srgbClr val="FF0000"/>
                </a:solidFill>
              </a:rPr>
              <a:t>kitapçık türleri ve </a:t>
            </a:r>
            <a:r>
              <a:rPr lang="tr-TR" sz="1800" b="1" dirty="0">
                <a:solidFill>
                  <a:srgbClr val="FF0000"/>
                </a:solidFill>
              </a:rPr>
              <a:t>oturum bilgisi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haricinde </a:t>
            </a:r>
            <a:r>
              <a:rPr lang="tr-TR" sz="1800" i="0" u="none" strike="noStrike" baseline="0" dirty="0">
                <a:solidFill>
                  <a:srgbClr val="000000"/>
                </a:solidFill>
              </a:rPr>
              <a:t>herhangi bir işaretleme </a:t>
            </a:r>
            <a:r>
              <a:rPr lang="tr-TR" sz="1800" b="1" i="0" u="none" strike="noStrike" baseline="0" dirty="0">
                <a:solidFill>
                  <a:srgbClr val="FF0000"/>
                </a:solidFill>
              </a:rPr>
              <a:t>yapmayacaklardır</a:t>
            </a:r>
            <a:r>
              <a:rPr lang="tr-TR" sz="1600" b="1" i="0" u="none" strike="noStrike" baseline="0" dirty="0">
                <a:solidFill>
                  <a:srgbClr val="FF0000"/>
                </a:solidFill>
              </a:rPr>
              <a:t>. </a:t>
            </a:r>
            <a:endParaRPr lang="tr-TR" sz="1600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EEA26F3-B243-44CC-8F70-E1919953F47D}"/>
              </a:ext>
            </a:extLst>
          </p:cNvPr>
          <p:cNvSpPr txBox="1"/>
          <p:nvPr/>
        </p:nvSpPr>
        <p:spPr>
          <a:xfrm>
            <a:off x="4960659" y="2276872"/>
            <a:ext cx="71404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 Optik form üzerinde yer alan Öğretmen bilgileri sınavda görevli </a:t>
            </a:r>
            <a:r>
              <a:rPr lang="tr-TR" sz="1800" b="0" dirty="0">
                <a:solidFill>
                  <a:srgbClr val="000000"/>
                </a:solidFill>
              </a:rPr>
              <a:t>g</a:t>
            </a:r>
            <a:r>
              <a:rPr lang="tr-TR" sz="1800" i="0" u="none" strike="noStrike" baseline="0" dirty="0">
                <a:solidFill>
                  <a:srgbClr val="000000"/>
                </a:solidFill>
              </a:rPr>
              <a:t>özetmen </a:t>
            </a:r>
            <a:r>
              <a:rPr lang="tr-TR" sz="1800" dirty="0">
                <a:solidFill>
                  <a:srgbClr val="000000"/>
                </a:solidFill>
              </a:rPr>
              <a:t>ö</a:t>
            </a:r>
            <a:r>
              <a:rPr lang="tr-TR" sz="1800" i="0" u="none" strike="noStrike" baseline="0" dirty="0">
                <a:solidFill>
                  <a:srgbClr val="000000"/>
                </a:solidFill>
              </a:rPr>
              <a:t>ğretmen tarafından </a:t>
            </a:r>
            <a:r>
              <a:rPr lang="tr-TR" sz="1800" b="1" dirty="0" smtClean="0">
                <a:solidFill>
                  <a:srgbClr val="FF0000"/>
                </a:solidFill>
              </a:rPr>
              <a:t>kurşun</a:t>
            </a:r>
            <a:r>
              <a:rPr lang="tr-TR" sz="1800" b="1" i="0" u="none" strike="noStrike" baseline="0" dirty="0" smtClean="0">
                <a:solidFill>
                  <a:srgbClr val="FF0000"/>
                </a:solidFill>
              </a:rPr>
              <a:t> </a:t>
            </a:r>
            <a:r>
              <a:rPr lang="tr-TR" sz="1800" b="1" i="0" u="none" strike="noStrike" baseline="0" dirty="0">
                <a:solidFill>
                  <a:srgbClr val="FF0000"/>
                </a:solidFill>
              </a:rPr>
              <a:t>kalemle</a:t>
            </a:r>
            <a:r>
              <a:rPr lang="tr-TR" sz="1800" b="1" i="0" u="none" strike="noStrike" dirty="0">
                <a:solidFill>
                  <a:srgbClr val="FF0000"/>
                </a:solidFill>
              </a:rPr>
              <a:t> </a:t>
            </a:r>
            <a:r>
              <a:rPr lang="tr-TR" sz="1800" i="0" u="none" strike="noStrike" baseline="0" dirty="0">
                <a:solidFill>
                  <a:srgbClr val="000000"/>
                </a:solidFill>
              </a:rPr>
              <a:t>doldurulacaktır. Öğrenci imzası kurşun kalemle atılacaktır.</a:t>
            </a:r>
            <a:endParaRPr lang="tr-TR" sz="1800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B5EA5A5-7520-AB1B-993A-A1EBBF71E678}"/>
              </a:ext>
            </a:extLst>
          </p:cNvPr>
          <p:cNvSpPr/>
          <p:nvPr/>
        </p:nvSpPr>
        <p:spPr>
          <a:xfrm>
            <a:off x="471433" y="6144437"/>
            <a:ext cx="1926758" cy="56719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6E17FA3-45CA-40BC-921C-93D567F5161B}"/>
              </a:ext>
            </a:extLst>
          </p:cNvPr>
          <p:cNvSpPr/>
          <p:nvPr/>
        </p:nvSpPr>
        <p:spPr>
          <a:xfrm>
            <a:off x="2027502" y="570686"/>
            <a:ext cx="2700346" cy="16243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716A2AF-B222-EECD-A8FE-94EA7111029A}"/>
              </a:ext>
            </a:extLst>
          </p:cNvPr>
          <p:cNvSpPr/>
          <p:nvPr/>
        </p:nvSpPr>
        <p:spPr>
          <a:xfrm>
            <a:off x="534333" y="2285744"/>
            <a:ext cx="1097171" cy="4985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0BB34A2-5C07-06D3-C1AF-DF86F350A10A}"/>
              </a:ext>
            </a:extLst>
          </p:cNvPr>
          <p:cNvSpPr/>
          <p:nvPr/>
        </p:nvSpPr>
        <p:spPr>
          <a:xfrm>
            <a:off x="3468061" y="2282362"/>
            <a:ext cx="1097171" cy="4985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37676AB0-B8C5-A25C-78BF-5D8F5DDC29BD}"/>
              </a:ext>
            </a:extLst>
          </p:cNvPr>
          <p:cNvSpPr txBox="1"/>
          <p:nvPr/>
        </p:nvSpPr>
        <p:spPr>
          <a:xfrm>
            <a:off x="5110494" y="5765863"/>
            <a:ext cx="7178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/>
              <a:t>Öğrenci cevap kâğıdının optik okuyucu tarafından okunamaması, (yıpranması, karalanması, yırtılması vb.) durumunda öğrenci sınavı </a:t>
            </a:r>
            <a:r>
              <a:rPr lang="tr-TR" sz="1800" b="1" dirty="0">
                <a:solidFill>
                  <a:srgbClr val="FF0000"/>
                </a:solidFill>
              </a:rPr>
              <a:t>geçersiz sayılacaktır.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BBEF4E3A-9B2C-B9BE-B3FD-FE96AEC2A9E1}"/>
              </a:ext>
            </a:extLst>
          </p:cNvPr>
          <p:cNvSpPr/>
          <p:nvPr/>
        </p:nvSpPr>
        <p:spPr>
          <a:xfrm>
            <a:off x="2001197" y="2267131"/>
            <a:ext cx="1299498" cy="4985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0035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11" grpId="0"/>
      <p:bldP spid="2" grpId="0"/>
      <p:bldP spid="21" grpId="0"/>
      <p:bldP spid="23" grpId="0"/>
      <p:bldP spid="8" grpId="0" animBg="1"/>
      <p:bldP spid="5" grpId="0" animBg="1"/>
      <p:bldP spid="9" grpId="0" animBg="1"/>
      <p:bldP spid="13" grpId="0" animBg="1"/>
      <p:bldP spid="30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355A38F-2575-09DF-D766-C5FFE2FDEF86}"/>
              </a:ext>
            </a:extLst>
          </p:cNvPr>
          <p:cNvSpPr txBox="1"/>
          <p:nvPr/>
        </p:nvSpPr>
        <p:spPr>
          <a:xfrm>
            <a:off x="207776" y="2926685"/>
            <a:ext cx="11808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Mazeret sınavı, ortak yazılı sınavı uygulama tarihinden itibaren en geç 10 (on) gün içerisinde yapılacaktır. </a:t>
            </a:r>
          </a:p>
        </p:txBody>
      </p:sp>
      <p:sp>
        <p:nvSpPr>
          <p:cNvPr id="6" name="Metin kutusu 12">
            <a:extLst>
              <a:ext uri="{FF2B5EF4-FFF2-40B4-BE49-F238E27FC236}">
                <a16:creationId xmlns:a16="http://schemas.microsoft.com/office/drawing/2014/main" id="{00EE3B18-D1A1-8BB0-2F0F-D17D721040B3}"/>
              </a:ext>
            </a:extLst>
          </p:cNvPr>
          <p:cNvSpPr txBox="1"/>
          <p:nvPr/>
        </p:nvSpPr>
        <p:spPr>
          <a:xfrm>
            <a:off x="207776" y="1050615"/>
            <a:ext cx="12097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r-TR"/>
            </a:defPPr>
            <a:lvl1pPr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44713" indent="-31591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Ortak yazılı sınavlara geçerli mazeretleri nedeniyle katılamayan öğrenciler mazeret sınavına alınacaktır. Hem ortak yazılı sınava hem de mazeret sınavına katılmayan öğrenciler için e okula </a:t>
            </a:r>
            <a:r>
              <a:rPr lang="tr-TR" sz="1800" dirty="0">
                <a:solidFill>
                  <a:srgbClr val="000000"/>
                </a:solidFill>
              </a:rPr>
              <a:t>‘’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G’’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yazılacak.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20BF70C-AB2F-6B6D-2D2A-F2E5BE794613}"/>
              </a:ext>
            </a:extLst>
          </p:cNvPr>
          <p:cNvSpPr txBox="1"/>
          <p:nvPr/>
        </p:nvSpPr>
        <p:spPr>
          <a:xfrm>
            <a:off x="200800" y="2001614"/>
            <a:ext cx="11799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Geçerli mazereti bulunan öğrencilerin sınava katılmama gerekçesi ortak yazılı sınav uygulama tarihinden itibaren 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en geç 5 (beş) iş günü içerisinde 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öğrenci velisi tarafından okul müdürlüğüne yazılı olarak bildirilecektir.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3DDD8B4-1062-C441-FDB1-FB5E7B4EDF91}"/>
              </a:ext>
            </a:extLst>
          </p:cNvPr>
          <p:cNvSpPr txBox="1"/>
          <p:nvPr/>
        </p:nvSpPr>
        <p:spPr>
          <a:xfrm>
            <a:off x="1887759" y="341362"/>
            <a:ext cx="831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F0"/>
                </a:solidFill>
              </a:rPr>
              <a:t>Mazeret Sınavları ve Sınav Sonuçlarına İtiraz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7966E38-325A-1506-6D15-2856916A33A2}"/>
              </a:ext>
            </a:extLst>
          </p:cNvPr>
          <p:cNvSpPr txBox="1"/>
          <p:nvPr/>
        </p:nvSpPr>
        <p:spPr>
          <a:xfrm>
            <a:off x="207776" y="3657798"/>
            <a:ext cx="11799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</a:rPr>
              <a:t>Nakil ile okul değişikliği yapan öğrenci, önceki okulunda geçerli mazereti nedeniyle ortak yazılı sınava katılmadıysa gittiği okulda mazeret sınavına alınacaktır.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C17B536-CC93-3B73-0025-60520ACA636F}"/>
              </a:ext>
            </a:extLst>
          </p:cNvPr>
          <p:cNvSpPr txBox="1"/>
          <p:nvPr/>
        </p:nvSpPr>
        <p:spPr>
          <a:xfrm>
            <a:off x="234314" y="4953942"/>
            <a:ext cx="116943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/>
              <a:t>Öğrenci velisi, sınav sonuçlarına yönelik itirazlar için öğrencinin öğrenim gördüğü okul müdürlüğüne 5</a:t>
            </a:r>
            <a:r>
              <a:rPr lang="tr-TR" sz="1800" dirty="0" smtClean="0"/>
              <a:t> (beş) </a:t>
            </a:r>
            <a:r>
              <a:rPr lang="tr-TR" sz="1800" dirty="0"/>
              <a:t>iş günü içinde dilekçe ile başvuruda bulunacaktır. İtirazlar </a:t>
            </a:r>
            <a:r>
              <a:rPr lang="tr-TR" sz="1800" b="1" dirty="0"/>
              <a:t>il ölçme değerlendirme merkezi müdürlüklerince </a:t>
            </a:r>
            <a:r>
              <a:rPr lang="tr-TR" sz="1800" dirty="0"/>
              <a:t>cevaplanacaktır</a:t>
            </a:r>
            <a:r>
              <a:rPr lang="tr-TR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rgbClr val="000000"/>
                </a:solidFill>
              </a:rPr>
              <a:t>Okul </a:t>
            </a:r>
            <a:r>
              <a:rPr lang="tr-TR" sz="1800" dirty="0">
                <a:solidFill>
                  <a:srgbClr val="000000"/>
                </a:solidFill>
              </a:rPr>
              <a:t>müdürlerinin tebliğ ettiği sınav sonuçlarına göre </a:t>
            </a:r>
            <a:r>
              <a:rPr lang="tr-TR" sz="1800" b="1" dirty="0">
                <a:solidFill>
                  <a:srgbClr val="FF0000"/>
                </a:solidFill>
              </a:rPr>
              <a:t>ilgili dersin öğretmeni </a:t>
            </a:r>
            <a:r>
              <a:rPr lang="tr-TR" sz="1800" dirty="0"/>
              <a:t>öğrenci puanlarını II. yazılı notu olarak </a:t>
            </a:r>
            <a:r>
              <a:rPr lang="tr-TR" sz="1800" b="1" dirty="0">
                <a:solidFill>
                  <a:srgbClr val="FF0000"/>
                </a:solidFill>
              </a:rPr>
              <a:t>e-okul sistemine </a:t>
            </a:r>
            <a:r>
              <a:rPr lang="tr-TR" sz="1800" dirty="0"/>
              <a:t>gireceklerdir. </a:t>
            </a:r>
            <a:r>
              <a:rPr lang="tr-TR" sz="1800" dirty="0">
                <a:solidFill>
                  <a:srgbClr val="000000"/>
                </a:solidFill>
              </a:rPr>
              <a:t>Sınav sonuçlarının e-okul sistemine girilmesinden ilgili dersin öğretmeni, sistemin ve sonuçların kontrolünden ise okul müdürü sorumludur. 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68270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18.07.2018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30AAF-DD33-4129-993E-0B49662A248A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778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</TotalTime>
  <Words>1081</Words>
  <Application>Microsoft Office PowerPoint</Application>
  <PresentationFormat>Geniş ekran</PresentationFormat>
  <Paragraphs>82</Paragraphs>
  <Slides>15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Bahnschrift SemiBold</vt:lpstr>
      <vt:lpstr>Calibri</vt:lpstr>
      <vt:lpstr>Calibri Light</vt:lpstr>
      <vt:lpstr>Cambria</vt:lpstr>
      <vt:lpstr>Microsoft Sans Serif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MEMBİS</dc:creator>
  <cp:lastModifiedBy>Admin</cp:lastModifiedBy>
  <cp:revision>1142</cp:revision>
  <cp:lastPrinted>2019-09-24T05:32:43Z</cp:lastPrinted>
  <dcterms:created xsi:type="dcterms:W3CDTF">2012-10-17T12:41:58Z</dcterms:created>
  <dcterms:modified xsi:type="dcterms:W3CDTF">2023-12-25T08:11:09Z</dcterms:modified>
</cp:coreProperties>
</file>